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74" r:id="rId8"/>
    <p:sldId id="273" r:id="rId9"/>
    <p:sldId id="262" r:id="rId10"/>
    <p:sldId id="276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4" r:id="rId21"/>
    <p:sldId id="286" r:id="rId22"/>
    <p:sldId id="287" r:id="rId23"/>
    <p:sldId id="289" r:id="rId24"/>
    <p:sldId id="288" r:id="rId25"/>
    <p:sldId id="295" r:id="rId26"/>
    <p:sldId id="296" r:id="rId27"/>
    <p:sldId id="290" r:id="rId28"/>
    <p:sldId id="291" r:id="rId29"/>
    <p:sldId id="293" r:id="rId30"/>
    <p:sldId id="297" r:id="rId31"/>
    <p:sldId id="298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deeplabv3_plus/" TargetMode="External"/><Relationship Id="rId7" Type="http://schemas.openxmlformats.org/officeDocument/2006/relationships/image" Target="../media/image95.png"/><Relationship Id="rId2" Type="http://schemas.openxmlformats.org/officeDocument/2006/relationships/hyperlink" Target="https://doi-org.ezproxy.umsl.edu/10.1145/3321512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egment-anything.com/demo" TargetMode="External"/><Relationship Id="rId5" Type="http://schemas.openxmlformats.org/officeDocument/2006/relationships/hyperlink" Target="https://paperswithcode.com/paper/rethinking-atrous-convolution-for-semantic" TargetMode="External"/><Relationship Id="rId4" Type="http://schemas.openxmlformats.org/officeDocument/2006/relationships/hyperlink" Target="https://keras.io/examples/vision/segform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s://iamaaditya.github.io/2016/03/one-by-one-convolution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hyperlink" Target="https://towardsdatascience.com/a-basic-introduction-to-separable-convolutions-b99ec310272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3709" y="4969163"/>
            <a:ext cx="8737600" cy="1100111"/>
          </a:xfrm>
        </p:spPr>
        <p:txBody>
          <a:bodyPr/>
          <a:lstStyle/>
          <a:p>
            <a:r>
              <a:rPr lang="en-US" dirty="0"/>
              <a:t>Spatial Structure preserving feature pyramid network (SSPFPN)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4523" y="6374075"/>
            <a:ext cx="4941770" cy="396660"/>
          </a:xfrm>
        </p:spPr>
        <p:txBody>
          <a:bodyPr>
            <a:normAutofit/>
          </a:bodyPr>
          <a:lstStyle/>
          <a:p>
            <a:r>
              <a:rPr lang="en-US" altLang="zh-CN" dirty="0"/>
              <a:t>Hao 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9798-AD19-48D8-7FB9-6ECEABEC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0B5D4-2E78-0776-7FC9-8114EADB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5C3B-FAB6-FF43-7D98-95941370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7941B10-CC08-2D98-9B7F-F90B9A63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9" y="946119"/>
            <a:ext cx="11518756" cy="45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06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07B6B-0C68-26CA-BE8F-7E502812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9D6D-E17D-5BDF-2C86-2E4DBD7EE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E145-1920-701D-A4A5-927F1A11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A843B-EB6B-EC5D-E202-EDA28CA066A0}"/>
              </a:ext>
            </a:extLst>
          </p:cNvPr>
          <p:cNvSpPr txBox="1"/>
          <p:nvPr/>
        </p:nvSpPr>
        <p:spPr>
          <a:xfrm>
            <a:off x="167936" y="136525"/>
            <a:ext cx="387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Spatial Affinity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E7C76-4361-54C6-C67F-B224D8A13E54}"/>
              </a:ext>
            </a:extLst>
          </p:cNvPr>
          <p:cNvSpPr txBox="1"/>
          <p:nvPr/>
        </p:nvSpPr>
        <p:spPr>
          <a:xfrm>
            <a:off x="957262" y="598190"/>
            <a:ext cx="1027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Describe the </a:t>
            </a:r>
            <a:r>
              <a:rPr lang="en-US" dirty="0" err="1"/>
              <a:t>spacial</a:t>
            </a:r>
            <a:r>
              <a:rPr lang="en-US" dirty="0"/>
              <a:t> relationship of pixels in the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F48C9-BE76-67D8-4E48-42B762D61618}"/>
              </a:ext>
            </a:extLst>
          </p:cNvPr>
          <p:cNvSpPr txBox="1"/>
          <p:nvPr/>
        </p:nvSpPr>
        <p:spPr>
          <a:xfrm>
            <a:off x="248575" y="1331650"/>
            <a:ext cx="109994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Image:</a:t>
            </a:r>
          </a:p>
          <a:p>
            <a:r>
              <a:rPr lang="en-US" dirty="0"/>
              <a:t>C = [R,G, B] and L = [X, Y]  For </a:t>
            </a:r>
            <a:r>
              <a:rPr lang="en-US" b="1" dirty="0"/>
              <a:t>m x n x 3 color </a:t>
            </a:r>
            <a:r>
              <a:rPr lang="en-US" dirty="0"/>
              <a:t>images </a:t>
            </a:r>
          </a:p>
          <a:p>
            <a:endParaRPr lang="en-US" b="1" dirty="0"/>
          </a:p>
          <a:p>
            <a:r>
              <a:rPr lang="en-US" dirty="0"/>
              <a:t>We normalize and concatenate the C and L vector of each pixel as a new vector f = [C;L]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we calculate the distance matrix D = </a:t>
            </a:r>
            <a:r>
              <a:rPr lang="en-US" b="1" dirty="0" err="1"/>
              <a:t>mn</a:t>
            </a:r>
            <a:r>
              <a:rPr lang="en-US" b="1" dirty="0"/>
              <a:t> × </a:t>
            </a:r>
            <a:r>
              <a:rPr lang="en-US" b="1" dirty="0" err="1"/>
              <a:t>mn</a:t>
            </a:r>
            <a:r>
              <a:rPr lang="en-US" b="1" dirty="0"/>
              <a:t> × 5</a:t>
            </a:r>
          </a:p>
          <a:p>
            <a:endParaRPr lang="en-US" b="1" dirty="0"/>
          </a:p>
        </p:txBody>
      </p:sp>
      <p:pic>
        <p:nvPicPr>
          <p:cNvPr id="15" name="Picture 14" descr="Text, schematic">
            <a:extLst>
              <a:ext uri="{FF2B5EF4-FFF2-40B4-BE49-F238E27FC236}">
                <a16:creationId xmlns:a16="http://schemas.microsoft.com/office/drawing/2014/main" id="{994B66EC-5BA5-4925-2A95-52F303B9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3" y="2750083"/>
            <a:ext cx="4344635" cy="1363476"/>
          </a:xfrm>
          <a:prstGeom prst="rect">
            <a:avLst/>
          </a:prstGeom>
        </p:spPr>
      </p:pic>
      <p:pic>
        <p:nvPicPr>
          <p:cNvPr id="17" name="Picture 16" descr="A picture containing watch, clock, gauge, antenna">
            <a:extLst>
              <a:ext uri="{FF2B5EF4-FFF2-40B4-BE49-F238E27FC236}">
                <a16:creationId xmlns:a16="http://schemas.microsoft.com/office/drawing/2014/main" id="{5747551A-D5D6-E6B8-04A4-98D35B14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23" y="4568860"/>
            <a:ext cx="5265215" cy="1033359"/>
          </a:xfrm>
          <a:prstGeom prst="rect">
            <a:avLst/>
          </a:prstGeom>
        </p:spPr>
      </p:pic>
      <p:pic>
        <p:nvPicPr>
          <p:cNvPr id="19" name="Picture 18" descr="Text">
            <a:extLst>
              <a:ext uri="{FF2B5EF4-FFF2-40B4-BE49-F238E27FC236}">
                <a16:creationId xmlns:a16="http://schemas.microsoft.com/office/drawing/2014/main" id="{2F33D6D0-09E2-6878-7702-AD062D9CE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101" y="2525817"/>
            <a:ext cx="6265899" cy="2362015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640CC3EA-68F9-5B7B-631E-7ED2B0B8D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382" y="5012830"/>
            <a:ext cx="6807618" cy="178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9BC83-A578-3C92-138E-979177FC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6286-9A63-994E-BE33-B6E8323E7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F6FC-1ADF-98CD-0585-2B517EDC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76D12-D753-B342-9580-A07AED28D7AD}"/>
              </a:ext>
            </a:extLst>
          </p:cNvPr>
          <p:cNvSpPr txBox="1"/>
          <p:nvPr/>
        </p:nvSpPr>
        <p:spPr>
          <a:xfrm>
            <a:off x="188536" y="222059"/>
            <a:ext cx="96813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Finally, the </a:t>
            </a:r>
            <a:r>
              <a:rPr lang="en-US" sz="2000" b="1" dirty="0"/>
              <a:t>affinity matrix for input image (SrA)</a:t>
            </a:r>
            <a:r>
              <a:rPr lang="en-US" sz="2000" dirty="0"/>
              <a:t> is calculated using Equation: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Where λ is a hyperparameter constant to balance the relationship of RGB intensity and the location information</a:t>
            </a:r>
          </a:p>
          <a:p>
            <a:endParaRPr lang="en-US" sz="2000" dirty="0"/>
          </a:p>
          <a:p>
            <a:r>
              <a:rPr lang="en-US" sz="2000" b="1" dirty="0"/>
              <a:t>Affinity matrix for predicted label mask (</a:t>
            </a:r>
            <a:r>
              <a:rPr lang="en-US" sz="2000" b="1" dirty="0" err="1"/>
              <a:t>SpA</a:t>
            </a:r>
            <a:r>
              <a:rPr lang="en-US" sz="2000" b="1" dirty="0"/>
              <a:t>)</a:t>
            </a:r>
            <a:r>
              <a:rPr lang="en-US" sz="2000" dirty="0"/>
              <a:t>:</a:t>
            </a:r>
          </a:p>
          <a:p>
            <a:r>
              <a:rPr lang="en-US" sz="2000" dirty="0"/>
              <a:t>We reshape the label mask to a vector M = mn×1 (flatten)</a:t>
            </a:r>
          </a:p>
          <a:p>
            <a:endParaRPr lang="en-US" sz="2000" dirty="0"/>
          </a:p>
          <a:p>
            <a:r>
              <a:rPr lang="en-US" sz="2000" dirty="0" err="1"/>
              <a:t>SpA</a:t>
            </a:r>
            <a:r>
              <a:rPr lang="en-US" sz="2000" dirty="0"/>
              <a:t> is given by: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According to the invariability of images affinity, the matrix SrA and the matrix </a:t>
            </a:r>
            <a:r>
              <a:rPr lang="en-US" sz="2000" dirty="0" err="1"/>
              <a:t>SpA</a:t>
            </a:r>
            <a:r>
              <a:rPr lang="en-US" sz="2000" dirty="0"/>
              <a:t> should have the same spatial characteristic</a:t>
            </a:r>
          </a:p>
        </p:txBody>
      </p:sp>
      <p:pic>
        <p:nvPicPr>
          <p:cNvPr id="9" name="Picture 8" descr="A close-up of a calculator&#10;&#10;Description automatically generated with low confidence">
            <a:extLst>
              <a:ext uri="{FF2B5EF4-FFF2-40B4-BE49-F238E27FC236}">
                <a16:creationId xmlns:a16="http://schemas.microsoft.com/office/drawing/2014/main" id="{93A1BEAE-2408-0AF0-116F-EC3F2EFF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1" y="707055"/>
            <a:ext cx="5258267" cy="961443"/>
          </a:xfrm>
          <a:prstGeom prst="rect">
            <a:avLst/>
          </a:prstGeom>
        </p:spPr>
      </p:pic>
      <p:pic>
        <p:nvPicPr>
          <p:cNvPr id="11" name="Picture 10" descr="A picture containing text, watch, clock, gauge&#10;&#10;Description automatically generated">
            <a:extLst>
              <a:ext uri="{FF2B5EF4-FFF2-40B4-BE49-F238E27FC236}">
                <a16:creationId xmlns:a16="http://schemas.microsoft.com/office/drawing/2014/main" id="{3A6136B7-5EFA-BD2B-CB46-7EDB9BDE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39" y="4635337"/>
            <a:ext cx="4444260" cy="967804"/>
          </a:xfrm>
          <a:prstGeom prst="rect">
            <a:avLst/>
          </a:prstGeom>
        </p:spPr>
      </p:pic>
      <p:pic>
        <p:nvPicPr>
          <p:cNvPr id="13" name="Picture 12" descr="Text">
            <a:extLst>
              <a:ext uri="{FF2B5EF4-FFF2-40B4-BE49-F238E27FC236}">
                <a16:creationId xmlns:a16="http://schemas.microsoft.com/office/drawing/2014/main" id="{3EF7D74F-C683-2F4E-C021-6A2D8D340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99" y="4255684"/>
            <a:ext cx="5609387" cy="14385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E87D56-3451-D58A-4494-67F11F4D4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41" y="1559507"/>
            <a:ext cx="11167453" cy="9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8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9589D-2FBD-B241-45A6-8DF8D638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45FAA-8374-750D-E0ED-569D7F78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4659-370A-87C0-2F86-D2511429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AE99F34-EEB9-9C88-C8C2-9E3F3CC9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42" y="660950"/>
            <a:ext cx="8841113" cy="5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9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1BD7D-BD4D-E85B-29F8-77040D9D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A3FC8-D712-0596-F59C-FD3BA0DD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69C12-3FF5-6ED5-78D2-BFE96DFA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994B3C-33A4-150A-CB30-B034D628FA68}"/>
                  </a:ext>
                </a:extLst>
              </p:cNvPr>
              <p:cNvSpPr txBox="1"/>
              <p:nvPr/>
            </p:nvSpPr>
            <p:spPr>
              <a:xfrm>
                <a:off x="188535" y="204666"/>
                <a:ext cx="11830640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 our work, when calculate the similarity, </a:t>
                </a:r>
              </a:p>
              <a:p>
                <a:r>
                  <a:rPr lang="en-US" sz="2000" dirty="0"/>
                  <a:t>	we reshape </a:t>
                </a:r>
                <a:r>
                  <a:rPr lang="en-US" sz="2000" b="1" dirty="0"/>
                  <a:t>SrA</a:t>
                </a:r>
                <a:r>
                  <a:rPr lang="en-US" sz="2000" dirty="0"/>
                  <a:t> and </a:t>
                </a:r>
                <a:r>
                  <a:rPr lang="en-US" sz="2000" b="1" dirty="0" err="1"/>
                  <a:t>SpA</a:t>
                </a:r>
                <a:r>
                  <a:rPr lang="en-US" sz="2000" dirty="0"/>
                  <a:t> to vectors </a:t>
                </a:r>
                <a:r>
                  <a:rPr lang="en-US" sz="2000" b="1" dirty="0"/>
                  <a:t>Arv</a:t>
                </a:r>
                <a:r>
                  <a:rPr lang="en-US" sz="2000" dirty="0"/>
                  <a:t> and </a:t>
                </a:r>
                <a:r>
                  <a:rPr lang="en-US" sz="2000" b="1" dirty="0" err="1"/>
                  <a:t>Apv</a:t>
                </a:r>
                <a:r>
                  <a:rPr lang="en-US" sz="2000" dirty="0"/>
                  <a:t> with shape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x 1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proposed term     is defined as: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Cos&lt;., .&gt; is the cosine function, not sensitive to the specific values of the data, and its definition is as follows: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Where t is the size of the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the elements of vector x and y, respectively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computational complexity of directly measuring the cosine distance of these two feature vectors is relatively high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994B3C-33A4-150A-CB30-B034D628F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35" y="204666"/>
                <a:ext cx="11830640" cy="5324535"/>
              </a:xfrm>
              <a:prstGeom prst="rect">
                <a:avLst/>
              </a:prstGeom>
              <a:blipFill>
                <a:blip r:embed="rId2"/>
                <a:stretch>
                  <a:fillRect l="-567" t="-687" b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D801B8B-7572-EF20-3CFB-EC610FFE0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77" y="1159760"/>
            <a:ext cx="199893" cy="34099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7E9FE564-4338-DEA3-24B2-EDFC10F82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307" y="1500754"/>
            <a:ext cx="3714563" cy="830149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2CFC7712-1031-CE83-0D0F-8B97D14D8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164" y="2808503"/>
            <a:ext cx="4596122" cy="10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9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AE370-457E-994B-6785-2A28F0564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3B692-2E0F-7BED-B397-817BD041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58D10-24FF-FC19-3D2A-06B957B7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8674F-D844-7C9C-064E-EB7EF7F7BC8F}"/>
                  </a:ext>
                </a:extLst>
              </p:cNvPr>
              <p:cNvSpPr txBox="1"/>
              <p:nvPr/>
            </p:nvSpPr>
            <p:spPr>
              <a:xfrm>
                <a:off x="468198" y="122718"/>
                <a:ext cx="1102936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To simplify the computation, we divide the image into several regions to calculate the proposed loss term.</a:t>
                </a:r>
                <a:r>
                  <a:rPr lang="pt-BR" dirty="0"/>
                  <a:t> </a:t>
                </a:r>
                <a:r>
                  <a:rPr lang="en-US" dirty="0"/>
                  <a:t>Both the original RGB image and the predicted category label map are divided into N × N regions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𝑟𝑣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the vectorized information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/>
                  <a:t> block in original RGB image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/>
                  <a:t> block in predicted category label map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8674F-D844-7C9C-064E-EB7EF7F7B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98" y="122718"/>
                <a:ext cx="11029360" cy="3139321"/>
              </a:xfrm>
              <a:prstGeom prst="rect">
                <a:avLst/>
              </a:prstGeom>
              <a:blipFill>
                <a:blip r:embed="rId2"/>
                <a:stretch>
                  <a:fillRect l="-498" t="-971" r="-884" b="-2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, watch">
            <a:extLst>
              <a:ext uri="{FF2B5EF4-FFF2-40B4-BE49-F238E27FC236}">
                <a16:creationId xmlns:a16="http://schemas.microsoft.com/office/drawing/2014/main" id="{E2B7E753-962E-D6B5-6740-A1614EE3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861" y="1083845"/>
            <a:ext cx="4497280" cy="90770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18894C5-5F0F-7D95-7610-B449AA996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84" y="3817656"/>
            <a:ext cx="10052016" cy="19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8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64173-77E0-CDDC-394A-DAD48319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183F6-8496-4A4C-31A0-1458F1ED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B7C2-5434-8A05-A125-408F253B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CB927BB-1BCC-FF29-6B70-CADADF0C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4" y="69573"/>
            <a:ext cx="11009096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7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CD4E-B0B7-549F-DCCF-682951AE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23" y="463203"/>
            <a:ext cx="3309316" cy="38576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6819-A8EC-B576-85DE-71B5DE2F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815D6-4F72-DE56-7B97-C26EFE81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5B7E-3871-1F47-25D2-07C8C49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1F67C-F03C-9D3A-88CD-E5961C14117B}"/>
              </a:ext>
            </a:extLst>
          </p:cNvPr>
          <p:cNvSpPr txBox="1"/>
          <p:nvPr/>
        </p:nvSpPr>
        <p:spPr>
          <a:xfrm>
            <a:off x="5432982" y="292756"/>
            <a:ext cx="675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PASCAL VOC 2012 Dataset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5610682-BA5C-22A1-87E9-3D5C8FFD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04" y="776099"/>
            <a:ext cx="9264573" cy="5945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76C064-1AA6-9A8B-787A-9F242251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" y="848968"/>
            <a:ext cx="3457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F984-6D42-7181-E09C-B3BD7267A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584"/>
            <a:ext cx="2414726" cy="1070838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One_hot_encoder</a:t>
            </a:r>
            <a:r>
              <a:rPr lang="en-US" sz="2000" b="1" dirty="0"/>
              <a:t> </a:t>
            </a:r>
          </a:p>
          <a:p>
            <a:r>
              <a:rPr lang="en-US" sz="2000" dirty="0"/>
              <a:t>for the label 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A9FCE-047C-B72E-3B0C-58E8B9AA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F947B-6928-0EBB-DC80-AC693E31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4AAD-361B-7479-79A1-24C75C7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AFE62-2683-DE1A-8BA0-013498BD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928" y="-1398"/>
            <a:ext cx="3140340" cy="2964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1A4DF-AA92-CEFC-F2CA-9AB2FB69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67" y="0"/>
            <a:ext cx="3342733" cy="29627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1C1A3F-8BD7-9784-FC00-848490796232}"/>
              </a:ext>
            </a:extLst>
          </p:cNvPr>
          <p:cNvSpPr txBox="1"/>
          <p:nvPr/>
        </p:nvSpPr>
        <p:spPr>
          <a:xfrm>
            <a:off x="4689629" y="3122592"/>
            <a:ext cx="6927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224 x 224 x 3 </a:t>
            </a:r>
            <a:r>
              <a:rPr lang="en-US" b="1" dirty="0" err="1"/>
              <a:t>label_map</a:t>
            </a:r>
            <a:r>
              <a:rPr lang="en-US" b="1" dirty="0"/>
              <a:t> </a:t>
            </a:r>
            <a:r>
              <a:rPr lang="en-US" dirty="0"/>
              <a:t>converted to </a:t>
            </a:r>
            <a:r>
              <a:rPr lang="en-US" b="1" dirty="0" err="1"/>
              <a:t>one_hot_map</a:t>
            </a:r>
            <a:r>
              <a:rPr lang="en-US" dirty="0"/>
              <a:t> 224 x 224 x #ofClasses (21)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See if </a:t>
            </a:r>
            <a:r>
              <a:rPr lang="en-US" dirty="0" err="1">
                <a:sym typeface="Wingdings" panose="05000000000000000000" pitchFamily="2" charset="2"/>
              </a:rPr>
              <a:t>dict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).color in the label map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YES: 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Such that </a:t>
            </a:r>
            <a:r>
              <a:rPr lang="en-US" dirty="0" err="1">
                <a:sym typeface="Wingdings" panose="05000000000000000000" pitchFamily="2" charset="2"/>
              </a:rPr>
              <a:t>one_hot_map</a:t>
            </a:r>
            <a:r>
              <a:rPr lang="en-US" dirty="0">
                <a:sym typeface="Wingdings" panose="05000000000000000000" pitchFamily="2" charset="2"/>
              </a:rPr>
              <a:t>[x][y][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] = 1, where 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is the sequence of the class color. This means </a:t>
            </a:r>
            <a:r>
              <a:rPr lang="en-US" dirty="0" err="1">
                <a:sym typeface="Wingdings" panose="05000000000000000000" pitchFamily="2" charset="2"/>
              </a:rPr>
              <a:t>aeroplane</a:t>
            </a:r>
            <a:r>
              <a:rPr lang="en-US" dirty="0">
                <a:sym typeface="Wingdings" panose="05000000000000000000" pitchFamily="2" charset="2"/>
              </a:rPr>
              <a:t> is detected in the original image</a:t>
            </a:r>
          </a:p>
          <a:p>
            <a:pPr marL="1200150" lvl="2" indent="-285750">
              <a:buFont typeface="Wingdings" panose="05000000000000000000" pitchFamily="2" charset="2"/>
              <a:buChar char="è"/>
            </a:pPr>
            <a:r>
              <a:rPr lang="en-US" dirty="0" err="1">
                <a:sym typeface="Wingdings" panose="05000000000000000000" pitchFamily="2" charset="2"/>
              </a:rPr>
              <a:t>one_hot_map</a:t>
            </a:r>
            <a:r>
              <a:rPr lang="en-US" dirty="0">
                <a:sym typeface="Wingdings" panose="05000000000000000000" pitchFamily="2" charset="2"/>
              </a:rPr>
              <a:t>[x][y] = [0,1,0,0,0,0,0,0,0,0,0,0,0,0,0,0,0,0,0,0,0]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64C6F3-B58B-DC9A-D36D-35ADA5971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146" y="4299461"/>
            <a:ext cx="7224854" cy="66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CD9D4-DA7B-6073-FC78-8E3D31300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61442-48A6-F44E-A669-40EA75E2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28C93-9F84-7E00-19F7-E7A67B2C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7FF98-0715-E8E1-66A3-E82C144A7368}"/>
              </a:ext>
            </a:extLst>
          </p:cNvPr>
          <p:cNvSpPr txBox="1"/>
          <p:nvPr/>
        </p:nvSpPr>
        <p:spPr>
          <a:xfrm>
            <a:off x="523782" y="230819"/>
            <a:ext cx="195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Difficulties: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9A4CE-3983-2AD6-27ED-4DC38F6C3D9B}"/>
              </a:ext>
            </a:extLst>
          </p:cNvPr>
          <p:cNvSpPr txBox="1"/>
          <p:nvPr/>
        </p:nvSpPr>
        <p:spPr>
          <a:xfrm>
            <a:off x="4767308" y="170041"/>
            <a:ext cx="70577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Ambiguity</a:t>
            </a:r>
            <a:r>
              <a:rPr lang="en-US" dirty="0"/>
              <a:t> &amp; </a:t>
            </a:r>
            <a:r>
              <a:rPr lang="en-US" b="1" dirty="0"/>
              <a:t>Lack of info in the paper </a:t>
            </a:r>
            <a:r>
              <a:rPr lang="en-US" dirty="0"/>
              <a:t>&amp; </a:t>
            </a:r>
            <a:r>
              <a:rPr lang="en-US" b="1" dirty="0"/>
              <a:t>counter-intuitive loss</a:t>
            </a:r>
          </a:p>
          <a:p>
            <a:r>
              <a:rPr lang="en-US" dirty="0"/>
              <a:t>	- training details</a:t>
            </a:r>
          </a:p>
          <a:p>
            <a:r>
              <a:rPr lang="en-US" dirty="0"/>
              <a:t>	- label conversion</a:t>
            </a:r>
          </a:p>
          <a:p>
            <a:r>
              <a:rPr lang="en-US" dirty="0"/>
              <a:t>	- customized loss demands input images</a:t>
            </a:r>
          </a:p>
          <a:p>
            <a:r>
              <a:rPr lang="en-US" b="1" dirty="0"/>
              <a:t>Imbalance data</a:t>
            </a:r>
            <a:endParaRPr lang="en-US" dirty="0"/>
          </a:p>
          <a:p>
            <a:r>
              <a:rPr lang="en-US" b="1" dirty="0"/>
              <a:t>Model complexity limits (structure)</a:t>
            </a:r>
          </a:p>
          <a:p>
            <a:r>
              <a:rPr lang="en-US" dirty="0"/>
              <a:t>	- IO_U bottleneck of 0.477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Hardware limitation</a:t>
            </a:r>
          </a:p>
          <a:p>
            <a:r>
              <a:rPr lang="en-US" dirty="0"/>
              <a:t>	- </a:t>
            </a:r>
            <a:r>
              <a:rPr lang="pt-BR" dirty="0"/>
              <a:t>Intel(R) Core(TM) i7-8750H CPU</a:t>
            </a:r>
          </a:p>
          <a:p>
            <a:r>
              <a:rPr lang="pt-BR" dirty="0"/>
              <a:t>	- NVIDIA GeForce GTX 1060 (6GB RAM)</a:t>
            </a:r>
          </a:p>
          <a:p>
            <a:endParaRPr lang="pt-B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E8758-D441-0E92-2F51-22733DF3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677" y="4871154"/>
            <a:ext cx="7102379" cy="749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9506A4-B8ED-CB70-79FC-3C549B17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677" y="5748061"/>
            <a:ext cx="9953707" cy="479928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1E97C1-2830-B5B4-7167-044EF1F90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73" y="2136431"/>
            <a:ext cx="3729423" cy="1877227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46B5D6-5CFA-124A-81FE-F77736B62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583" y="2169947"/>
            <a:ext cx="3779890" cy="1877227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18D2ABB-F740-1901-7DA2-898FA30CE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78" y="2161069"/>
            <a:ext cx="3774639" cy="18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6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429000"/>
            <a:ext cx="5111750" cy="1525588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Proposed Method</a:t>
            </a:r>
          </a:p>
          <a:p>
            <a:r>
              <a:rPr lang="en-US" sz="2000" dirty="0"/>
              <a:t>Experiments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SSPFPN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63440-13C0-39BF-3F71-4438776B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70849-C793-E005-8CC3-62FAE14F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SSPFPN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2226A-3583-BBB4-7D10-A4DF951A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16CC9E0-4853-342D-2436-68031376D15F}"/>
              </a:ext>
            </a:extLst>
          </p:cNvPr>
          <p:cNvSpPr txBox="1">
            <a:spLocks/>
          </p:cNvSpPr>
          <p:nvPr/>
        </p:nvSpPr>
        <p:spPr>
          <a:xfrm>
            <a:off x="154711" y="136525"/>
            <a:ext cx="11022275" cy="14259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Evaluation:</a:t>
            </a:r>
          </a:p>
          <a:p>
            <a:endParaRPr lang="en-US" sz="2000" b="1" dirty="0"/>
          </a:p>
        </p:txBody>
      </p:sp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0F5F7D59-575C-1569-526D-BEF44BA7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79" y="1873509"/>
            <a:ext cx="8033434" cy="37489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BCFAB5-6595-E294-0582-DE9355E52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8231"/>
            <a:ext cx="10658475" cy="38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4ECB2D-601A-3E05-F3EC-4CDBA6126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26864"/>
            <a:ext cx="10846236" cy="67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9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96104AC-5AEB-4B62-CB0F-0F81072A7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825" y="212724"/>
            <a:ext cx="5025224" cy="427485"/>
          </a:xfrm>
        </p:spPr>
        <p:txBody>
          <a:bodyPr>
            <a:normAutofit/>
          </a:bodyPr>
          <a:lstStyle/>
          <a:p>
            <a:r>
              <a:rPr lang="en-US" sz="2000" b="1" dirty="0"/>
              <a:t>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5C1D6-9EE5-B112-497A-0E497668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FE6E8-F720-6628-CABC-820101E7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21943-B929-2809-7D50-67F0D1AC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DE4D0C-1ECD-5CD3-6B4C-6CD16D4F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427" y="640209"/>
            <a:ext cx="4198839" cy="4528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FBEA3E-A4AD-C11E-AB5D-90CBB73B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57" y="1448971"/>
            <a:ext cx="4349636" cy="4725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34CCB1-FCF7-5F11-C108-572780FE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427" y="2348948"/>
            <a:ext cx="4604650" cy="4725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40BA0C-A088-B639-E1AF-24D807E2AE5D}"/>
              </a:ext>
            </a:extLst>
          </p:cNvPr>
          <p:cNvSpPr txBox="1"/>
          <p:nvPr/>
        </p:nvSpPr>
        <p:spPr>
          <a:xfrm>
            <a:off x="6867525" y="28357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customized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A41690-35CB-4800-D765-E0087601B390}"/>
              </a:ext>
            </a:extLst>
          </p:cNvPr>
          <p:cNvSpPr txBox="1"/>
          <p:nvPr/>
        </p:nvSpPr>
        <p:spPr>
          <a:xfrm>
            <a:off x="6895833" y="1093025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structure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AE3156-2AD6-ADFD-6235-B387DE37135B}"/>
              </a:ext>
            </a:extLst>
          </p:cNvPr>
          <p:cNvSpPr txBox="1"/>
          <p:nvPr/>
        </p:nvSpPr>
        <p:spPr>
          <a:xfrm>
            <a:off x="6895833" y="1979616"/>
            <a:ext cx="325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FCN8s</a:t>
            </a:r>
          </a:p>
        </p:txBody>
      </p:sp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604D32FA-D065-60A5-ED9D-9146ABC69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" y="3784946"/>
            <a:ext cx="8507084" cy="2981739"/>
          </a:xfrm>
          <a:prstGeom prst="rect">
            <a:avLst/>
          </a:prstGeom>
        </p:spPr>
      </p:pic>
      <p:pic>
        <p:nvPicPr>
          <p:cNvPr id="31" name="Picture 3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A548D52-3B2C-AEC4-D076-73EB4C39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" y="877690"/>
            <a:ext cx="5819775" cy="296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3F52D-B5DF-10E2-7FA0-0E42A31AE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055" y="136525"/>
            <a:ext cx="4257490" cy="538364"/>
          </a:xfrm>
        </p:spPr>
        <p:txBody>
          <a:bodyPr>
            <a:normAutofit/>
          </a:bodyPr>
          <a:lstStyle/>
          <a:p>
            <a:r>
              <a:rPr lang="en-US" sz="2000" b="1"/>
              <a:t>DeepLabV3+</a:t>
            </a:r>
            <a:endParaRPr lang="en-US" sz="2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31DD2-BB53-F1E2-5E56-14C68735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20D64-649E-CE1C-06F2-39ACF021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F6E4FC5-A501-51E1-A8A6-E6C7AC04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6925"/>
            <a:ext cx="12192000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8E598-A25B-E3A8-FA23-8451DA2C1B32}"/>
              </a:ext>
            </a:extLst>
          </p:cNvPr>
          <p:cNvSpPr txBox="1"/>
          <p:nvPr/>
        </p:nvSpPr>
        <p:spPr>
          <a:xfrm>
            <a:off x="335209" y="674889"/>
            <a:ext cx="827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Atrous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Spatial Pyramid Pooling (ASPP)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	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allows the model to capture larger-scale contextual information without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downsampling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feature map or increasing the number of parameters in the kernel.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4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30519-D021-3FA4-49E9-7ACB3F5A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1646D-20EE-E90D-469F-64376F5A8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DeepLabV3+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52778-08BE-13D2-A683-F9D117C2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52FF43E-A050-6AAD-F430-B82AFBBA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30" y="695325"/>
            <a:ext cx="1000541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34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2D08B-E2E6-A08C-1FF2-009DE731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948347"/>
            <a:ext cx="1219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81CFB-6396-A344-BFB0-FA2D7B7E2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5948347"/>
            <a:ext cx="3479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62D8C-E22B-EBE1-D13F-5A3B9901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53F0AF-677E-0433-7193-2673A9267303}"/>
              </a:ext>
            </a:extLst>
          </p:cNvPr>
          <p:cNvSpPr txBox="1">
            <a:spLocks/>
          </p:cNvSpPr>
          <p:nvPr/>
        </p:nvSpPr>
        <p:spPr>
          <a:xfrm>
            <a:off x="154710" y="136525"/>
            <a:ext cx="12037289" cy="1425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DeepLabV3+ (resNet50 backbone)</a:t>
            </a:r>
          </a:p>
          <a:p>
            <a:r>
              <a:rPr lang="en-US" sz="2000" dirty="0"/>
              <a:t>Reference to the </a:t>
            </a:r>
            <a:r>
              <a:rPr lang="en-US" sz="2000" dirty="0" err="1"/>
              <a:t>Tensorflow</a:t>
            </a:r>
            <a:r>
              <a:rPr lang="en-US" sz="2000" dirty="0"/>
              <a:t> official, a different dataset CIHP (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Instance-level Human Parsing </a:t>
            </a:r>
            <a:r>
              <a:rPr lang="en-US" sz="2000" dirty="0"/>
              <a:t>) is used</a:t>
            </a: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5F8D23A-862B-BD64-1DDD-96B158941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8882"/>
            <a:ext cx="5943600" cy="1874991"/>
          </a:xfrm>
          <a:prstGeom prst="rect">
            <a:avLst/>
          </a:prstGeom>
        </p:spPr>
      </p:pic>
      <p:pic>
        <p:nvPicPr>
          <p:cNvPr id="13" name="Picture 12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949E6F81-BFF6-9459-980C-EC5DFC77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6484"/>
            <a:ext cx="5943599" cy="1874991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E9C2A017-D028-649E-29B2-17866E839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51280"/>
            <a:ext cx="5943599" cy="1874991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BCE9A2-6B92-8EA6-1821-12355E6F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051280"/>
            <a:ext cx="5943599" cy="1874991"/>
          </a:xfrm>
          <a:prstGeom prst="rect">
            <a:avLst/>
          </a:prstGeom>
        </p:spPr>
      </p:pic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8B3035-FA85-D0EF-C1A6-7E00EFA16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1" y="2948882"/>
            <a:ext cx="5943599" cy="1874991"/>
          </a:xfrm>
          <a:prstGeom prst="rect">
            <a:avLst/>
          </a:prstGeom>
        </p:spPr>
      </p:pic>
      <p:pic>
        <p:nvPicPr>
          <p:cNvPr id="21" name="Picture 20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9DC22ACB-207C-55AD-F36D-2BF8CB442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4859229"/>
            <a:ext cx="5943599" cy="187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1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982B1-4ED2-F7BF-F736-7CBCC3CF0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531" y="136525"/>
            <a:ext cx="5111750" cy="1525588"/>
          </a:xfrm>
        </p:spPr>
        <p:txBody>
          <a:bodyPr/>
          <a:lstStyle/>
          <a:p>
            <a:r>
              <a:rPr lang="en-US" sz="2000" b="1" dirty="0"/>
              <a:t>CIHP dataset: 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Crowd Instance-level Human Parsing (CIHP) dataset has 38,280 diverse human images. Each image in CIHP is labeled with pixel-wise annotations for 20 categories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FB1C-153F-44D1-1230-B67A6EC7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93048-B664-090A-65D1-26452E4D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AB791-8FC9-A4AC-5A60-F8A00704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ADE6E4B-AD7D-D769-2D18-67EFFF51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135" y="2679675"/>
            <a:ext cx="5259865" cy="981704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3397496A-6173-1DFC-3317-1E2E9057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4" y="4085248"/>
            <a:ext cx="3275475" cy="260549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774E47E-F636-B99D-2D4F-712EE02F3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09" y="1437920"/>
            <a:ext cx="3333670" cy="2610705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9868666-AD25-6B2B-D5A1-BD819DF58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459" y="4067492"/>
            <a:ext cx="3351644" cy="2666081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D0AE4E7C-D646-DCD3-0C62-EB27CC18E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9404" y="1400817"/>
            <a:ext cx="3427812" cy="2684431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948A9E71-A978-A161-429F-23ADAF395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939" y="527249"/>
            <a:ext cx="4617061" cy="18698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53C667-21CB-412C-16DA-934ADF264CEC}"/>
              </a:ext>
            </a:extLst>
          </p:cNvPr>
          <p:cNvSpPr txBox="1"/>
          <p:nvPr/>
        </p:nvSpPr>
        <p:spPr>
          <a:xfrm>
            <a:off x="7743951" y="127139"/>
            <a:ext cx="383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DeepLabV3+</a:t>
            </a:r>
          </a:p>
        </p:txBody>
      </p:sp>
    </p:spTree>
    <p:extLst>
      <p:ext uri="{BB962C8B-B14F-4D97-AF65-F5344CB8AC3E}">
        <p14:creationId xmlns:p14="http://schemas.microsoft.com/office/powerpoint/2010/main" val="971196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A5BB-4C1B-FF7C-69F5-B90BA51F1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E070B-1479-5F83-8DBC-5DBF9EAC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5F090-228C-7009-0AC3-4ADC61C958E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A100FA1-7997-C6C2-9DD8-E6CE37C0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0"/>
            <a:ext cx="6610350" cy="2332414"/>
          </a:xfrm>
          <a:prstGeom prst="rect">
            <a:avLst/>
          </a:prstGeom>
        </p:spPr>
      </p:pic>
      <p:pic>
        <p:nvPicPr>
          <p:cNvPr id="9" name="Picture 8" descr="A group of elephants in a field&#10;&#10;Description automatically generated with low confidence">
            <a:extLst>
              <a:ext uri="{FF2B5EF4-FFF2-40B4-BE49-F238E27FC236}">
                <a16:creationId xmlns:a16="http://schemas.microsoft.com/office/drawing/2014/main" id="{A0291AE6-CEF7-27BC-9C28-27E258E6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410" y="2262792"/>
            <a:ext cx="6610351" cy="2332415"/>
          </a:xfrm>
          <a:prstGeom prst="rect">
            <a:avLst/>
          </a:prstGeom>
        </p:spPr>
      </p:pic>
      <p:pic>
        <p:nvPicPr>
          <p:cNvPr id="10" name="Picture 9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2EECD050-8D88-F436-7842-D97C74DE6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439" y="4595206"/>
            <a:ext cx="6565322" cy="2316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7A56F0-8C13-CF3B-AAD7-D06333A83E8C}"/>
              </a:ext>
            </a:extLst>
          </p:cNvPr>
          <p:cNvSpPr txBox="1"/>
          <p:nvPr/>
        </p:nvSpPr>
        <p:spPr>
          <a:xfrm>
            <a:off x="207818" y="136525"/>
            <a:ext cx="48490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DeepLabV3+ On PASCAL VOC12</a:t>
            </a:r>
          </a:p>
          <a:p>
            <a:endParaRPr lang="en-US" sz="2000" b="1" dirty="0"/>
          </a:p>
          <a:p>
            <a:r>
              <a:rPr lang="en-US" sz="2000" b="1" dirty="0"/>
              <a:t>Some of the predictions are reasonable, but still getting incomplete/mis-classified</a:t>
            </a:r>
          </a:p>
          <a:p>
            <a:r>
              <a:rPr lang="en-US" sz="2000" b="1" dirty="0"/>
              <a:t>results.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E5439E-FCEB-D9C4-E6A6-289844A91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72479"/>
            <a:ext cx="5415379" cy="16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61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CD13-5EB0-5785-A13C-4EBDFE71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FE168-FADC-4E0C-480E-B610A1C2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6EF04-4859-E500-42E3-FC7A5DBA08C3}"/>
              </a:ext>
            </a:extLst>
          </p:cNvPr>
          <p:cNvSpPr txBox="1"/>
          <p:nvPr/>
        </p:nvSpPr>
        <p:spPr>
          <a:xfrm>
            <a:off x="62144" y="341300"/>
            <a:ext cx="61699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ResNet50-Unet  (4, 4) stride transpose</a:t>
            </a:r>
          </a:p>
          <a:p>
            <a:r>
              <a:rPr lang="en-US" dirty="0"/>
              <a:t>	</a:t>
            </a:r>
            <a:r>
              <a:rPr lang="sv-SE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val_accuracy: 	  0.7681  </a:t>
            </a:r>
          </a:p>
          <a:p>
            <a:r>
              <a:rPr lang="sv-SE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sv-SE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val_precision:  0.7848  </a:t>
            </a:r>
          </a:p>
          <a:p>
            <a:r>
              <a:rPr lang="sv-SE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sv-SE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val_recall: 	 0.7333  </a:t>
            </a:r>
          </a:p>
          <a:p>
            <a:r>
              <a:rPr lang="sv-SE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sv-SE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val_mean_io_u: </a:t>
            </a:r>
            <a:r>
              <a:rPr lang="sv-SE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sv-SE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0.4781</a:t>
            </a:r>
          </a:p>
          <a:p>
            <a:endParaRPr lang="sv-SE" b="0" i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sv-SE" dirty="0">
                <a:solidFill>
                  <a:srgbClr val="FF0000"/>
                </a:solidFill>
                <a:latin typeface="Consolas" panose="020B0609020204030204" pitchFamily="49" charset="0"/>
              </a:rPr>
              <a:t>700 trained (eva on 100 images)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Pixel Accuracy: 		0.9482 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Mean Accuracy: 		0.0466 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Mean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IoU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			0.0449 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Frequency Weighted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IoU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	0.9434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Instead of using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layers.Conv2DTranspose, try bilinear up-sampling + transpose in the model.</a:t>
            </a:r>
          </a:p>
          <a:p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97F6112-5A4B-8CFB-7316-DA42DB5A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773" y="0"/>
            <a:ext cx="6297227" cy="222193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BF6BD39-1923-C0DF-2F23-C9F96162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3" y="2092657"/>
            <a:ext cx="6297227" cy="2221931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12B26B2-F454-D0FC-7609-0D7B27C91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771" y="4233381"/>
            <a:ext cx="6297229" cy="2221932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DA3C7A5C-525D-156E-4391-5D52D741B3D4}"/>
              </a:ext>
            </a:extLst>
          </p:cNvPr>
          <p:cNvSpPr/>
          <p:nvPr/>
        </p:nvSpPr>
        <p:spPr>
          <a:xfrm>
            <a:off x="1959004" y="3711453"/>
            <a:ext cx="1557291" cy="2007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68A4173-8778-363D-9065-F3FCD42E353C}"/>
              </a:ext>
            </a:extLst>
          </p:cNvPr>
          <p:cNvSpPr/>
          <p:nvPr/>
        </p:nvSpPr>
        <p:spPr>
          <a:xfrm>
            <a:off x="4057095" y="706425"/>
            <a:ext cx="1757779" cy="767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58044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8088288-DC62-1E04-C5A7-10586AA7A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8819" cy="2148396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79106D05-223B-3A2E-7C6B-DCA9BADD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28" y="2148394"/>
            <a:ext cx="6131228" cy="2163360"/>
          </a:xfrm>
          <a:prstGeom prst="rect">
            <a:avLst/>
          </a:prstGeom>
        </p:spPr>
      </p:pic>
      <p:pic>
        <p:nvPicPr>
          <p:cNvPr id="14" name="Picture 13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D4277337-719C-E879-AA32-A7BE8DEA2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364" y="-1"/>
            <a:ext cx="6088816" cy="2148395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73C6A3A-0FA2-FE50-B38D-03DFB7471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548" y="2148394"/>
            <a:ext cx="6088816" cy="2148394"/>
          </a:xfrm>
          <a:prstGeom prst="rect">
            <a:avLst/>
          </a:prstGeom>
        </p:spPr>
      </p:pic>
      <p:pic>
        <p:nvPicPr>
          <p:cNvPr id="20" name="Picture 19" descr="A picture containing bird, tyrannid&#10;&#10;Description automatically generated">
            <a:extLst>
              <a:ext uri="{FF2B5EF4-FFF2-40B4-BE49-F238E27FC236}">
                <a16:creationId xmlns:a16="http://schemas.microsoft.com/office/drawing/2014/main" id="{B92E8A22-A3EB-9F6E-1171-94C64F5AB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51" y="4387741"/>
            <a:ext cx="6088814" cy="21483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2A9B98-3C87-7AFE-CAC5-C856C620D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228" y="4396619"/>
            <a:ext cx="6124047" cy="21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42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0F806-EA10-4A4A-4DD0-79EC98CA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89085" cy="32733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3ACD5-23CC-EA05-D5C1-34E67B55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D3A5D-56BB-45F4-8A69-6B47823A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F9A84-6E6A-2E3C-0394-C0E5E952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E410C-D22A-1D82-A8B0-0C0B85904E8E}"/>
              </a:ext>
            </a:extLst>
          </p:cNvPr>
          <p:cNvSpPr txBox="1"/>
          <p:nvPr/>
        </p:nvSpPr>
        <p:spPr>
          <a:xfrm>
            <a:off x="926977" y="1180729"/>
            <a:ext cx="108536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Yuan </a:t>
            </a:r>
            <a:r>
              <a:rPr lang="en-US" sz="1200" b="0" i="1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Yuan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Jie Fang, </a:t>
            </a:r>
            <a:r>
              <a:rPr lang="en-US" sz="1200" b="0" i="1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Xiaoqiang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Lu, and </a:t>
            </a:r>
            <a:r>
              <a:rPr lang="en-US" sz="1200" b="0" i="1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Yachuang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Feng. 2019. Spatial Structure Preserving Feature Pyramid Network for Semantic Image Segmentation. ACM Trans. Multimedia </a:t>
            </a:r>
            <a:r>
              <a:rPr lang="en-US" sz="1200" b="0" i="1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Comput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en-US" sz="1200" b="0" i="1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Commun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. Appl. 15, 3, Article 73 (August 2019), 19 pages. 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Courier New" panose="02070309020205020404" pitchFamily="49" charset="0"/>
                <a:hlinkClick r:id="rId2"/>
              </a:rPr>
              <a:t>https://doi-org.ezproxy.umsl.edu/10.1145/3321512</a:t>
            </a:r>
            <a:endParaRPr lang="en-US" sz="1200" b="0" i="1" dirty="0">
              <a:solidFill>
                <a:srgbClr val="333333"/>
              </a:solidFill>
              <a:effectLst/>
              <a:latin typeface="Courier New" panose="02070309020205020404" pitchFamily="49" charset="0"/>
            </a:endParaRPr>
          </a:p>
          <a:p>
            <a:endParaRPr lang="en-US" sz="1200" i="1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hlinkClick r:id="rId3"/>
              </a:rPr>
              <a:t>Multiclass semantic segmentation using DeepLabV3+ (keras.io)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Semantic segmentation with </a:t>
            </a:r>
            <a:r>
              <a:rPr lang="en-US" sz="1200" dirty="0" err="1">
                <a:hlinkClick r:id="rId4"/>
              </a:rPr>
              <a:t>SegFormer</a:t>
            </a:r>
            <a:r>
              <a:rPr lang="en-US" sz="1200" dirty="0">
                <a:hlinkClick r:id="rId4"/>
              </a:rPr>
              <a:t> and Hugging Face Transformers (keras.io)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Rethinking </a:t>
            </a:r>
            <a:r>
              <a:rPr lang="en-US" sz="1200" dirty="0" err="1">
                <a:hlinkClick r:id="rId5"/>
              </a:rPr>
              <a:t>Atrous</a:t>
            </a:r>
            <a:r>
              <a:rPr lang="en-US" sz="1200" dirty="0">
                <a:hlinkClick r:id="rId5"/>
              </a:rPr>
              <a:t> Convolution for Semantic Image Segmentation | Papers With Code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6"/>
              </a:rPr>
              <a:t>Segment Anything | Meta AI (segment-anything.com)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https://chat.openai.com/</a:t>
            </a:r>
          </a:p>
        </p:txBody>
      </p:sp>
      <p:pic>
        <p:nvPicPr>
          <p:cNvPr id="8" name="Picture 7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CDB9694B-25B2-E5E4-0C63-9D3CF5B2A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961" y="4053750"/>
            <a:ext cx="4885307" cy="2458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E5EC8D-D254-818B-A49F-71D9A4ED4160}"/>
              </a:ext>
            </a:extLst>
          </p:cNvPr>
          <p:cNvSpPr txBox="1"/>
          <p:nvPr/>
        </p:nvSpPr>
        <p:spPr>
          <a:xfrm>
            <a:off x="8618369" y="3673719"/>
            <a:ext cx="308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FCN8s on VOC12 (R.I.P)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15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72" y="234949"/>
            <a:ext cx="5111750" cy="533401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032" y="978237"/>
            <a:ext cx="7161599" cy="5120721"/>
          </a:xfrm>
        </p:spPr>
        <p:txBody>
          <a:bodyPr>
            <a:noAutofit/>
          </a:bodyPr>
          <a:lstStyle/>
          <a:p>
            <a:r>
              <a:rPr lang="en-US" sz="1600" dirty="0"/>
              <a:t>Semantic image segmentation approaches proposed lately(2019) have been mostly based on Fully convolutional Networks (FCNs)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Use large receptive fields</a:t>
            </a:r>
            <a:r>
              <a:rPr lang="en-US" sz="1600" dirty="0"/>
              <a:t>: convolutional kernel with large receptive field smooth the detailed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Too many pooling layers</a:t>
            </a:r>
            <a:r>
              <a:rPr lang="en-US" sz="1600" dirty="0"/>
              <a:t>: loses many detailed information of the image while zooming out the feature map</a:t>
            </a:r>
          </a:p>
          <a:p>
            <a:r>
              <a:rPr lang="en-US" sz="1600" dirty="0"/>
              <a:t>These operations often cause low spatial resolution inside deep layers, which leads to spatially fragmented prediction</a:t>
            </a:r>
          </a:p>
          <a:p>
            <a:endParaRPr lang="en-US" sz="1600" dirty="0"/>
          </a:p>
          <a:p>
            <a:r>
              <a:rPr lang="en-US" sz="1600" dirty="0"/>
              <a:t>To address this problem, the author exploit the inherent multi-scale and pyramidal hierarchy of deep convolutional networks</a:t>
            </a:r>
            <a:r>
              <a:rPr lang="en-US" sz="2000" dirty="0"/>
              <a:t> </a:t>
            </a:r>
            <a:r>
              <a:rPr lang="en-US" sz="1600" dirty="0"/>
              <a:t>to extract the feature maps with different resolutions and take full advantages of these feature maps via a gradually stacked fusing way.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81880C0-99BB-9D73-4BF9-6D668F6E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28" y="131007"/>
            <a:ext cx="2242536" cy="679447"/>
          </a:xfrm>
        </p:spPr>
        <p:txBody>
          <a:bodyPr>
            <a:normAutofit/>
          </a:bodyPr>
          <a:lstStyle/>
          <a:p>
            <a:r>
              <a:rPr lang="en-US" dirty="0"/>
              <a:t>FCN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3624DAA-94AA-CA2E-A9B1-7228EF122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4711" y="1024433"/>
            <a:ext cx="9934944" cy="5514479"/>
          </a:xfrm>
        </p:spPr>
        <p:txBody>
          <a:bodyPr/>
          <a:lstStyle/>
          <a:p>
            <a:endParaRPr lang="en-US" sz="1600" b="1" dirty="0"/>
          </a:p>
          <a:p>
            <a:r>
              <a:rPr lang="en-US" sz="1600" b="1" dirty="0"/>
              <a:t>Common limitation</a:t>
            </a:r>
            <a:r>
              <a:rPr lang="en-US" sz="1600" dirty="0"/>
              <a:t>: No explicit pixel grouping mechanism, suffer from low spatial resolution</a:t>
            </a:r>
          </a:p>
          <a:p>
            <a:r>
              <a:rPr lang="en-US" sz="1600" dirty="0"/>
              <a:t>	</a:t>
            </a:r>
            <a:endParaRPr lang="en-US" sz="1600" b="1" dirty="0"/>
          </a:p>
          <a:p>
            <a:r>
              <a:rPr lang="en-US" sz="1600" b="1" dirty="0"/>
              <a:t>solutions: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>
                <a:sym typeface="Wingdings" panose="05000000000000000000" pitchFamily="2" charset="2"/>
              </a:rPr>
              <a:t>D</a:t>
            </a:r>
            <a:r>
              <a:rPr lang="en-US" sz="1600" dirty="0"/>
              <a:t>econvolution network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/>
              <a:t>FCN (Fully Convolutional Network) + CRF (Conditional Random Fields)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/>
              <a:t>U-Net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 err="1"/>
              <a:t>DeepLab</a:t>
            </a:r>
            <a:r>
              <a:rPr lang="en-US" sz="1600" dirty="0"/>
              <a:t>-based methods</a:t>
            </a:r>
            <a:endParaRPr lang="en-US" sz="1600" b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/>
              <a:t>Other embedding-based meth</a:t>
            </a:r>
            <a:r>
              <a:rPr lang="en-US" sz="1600" dirty="0">
                <a:sym typeface="Wingdings" panose="05000000000000000000" pitchFamily="2" charset="2"/>
              </a:rPr>
              <a:t>ods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>
                <a:sym typeface="Wingdings" panose="05000000000000000000" pitchFamily="2" charset="2"/>
              </a:rPr>
              <a:t>Common limitation again</a:t>
            </a:r>
            <a:r>
              <a:rPr lang="en-US" sz="1600" dirty="0">
                <a:sym typeface="Wingdings" panose="05000000000000000000" pitchFamily="2" charset="2"/>
              </a:rPr>
              <a:t>: The increment number of network parameters, which leads to the increment of the computational complexity.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/>
              <a:t>FPN Ignores fully connected layers</a:t>
            </a:r>
            <a:r>
              <a:rPr lang="en-US" sz="1600" dirty="0"/>
              <a:t>, </a:t>
            </a:r>
          </a:p>
          <a:p>
            <a:r>
              <a:rPr lang="en-US" sz="1600" dirty="0"/>
              <a:t>	Which means its output could be 2D matrix, thus faster than CNNs. </a:t>
            </a:r>
          </a:p>
          <a:p>
            <a:r>
              <a:rPr lang="en-US" sz="1600" dirty="0"/>
              <a:t>	By fusing early layers and deep layers, it retains both high spatial structure and 	discriminative capacity</a:t>
            </a: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/>
              <a:t>	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CFB2BC2-3D5E-B5BE-A3B1-F8BE8C9B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FD4700-5C33-001E-4E2D-910D483A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SSPFPN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5EE125-5D58-55F5-1296-259997A8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B09C66-1AE2-3CD9-3117-392B74477ABC}"/>
              </a:ext>
            </a:extLst>
          </p:cNvPr>
          <p:cNvSpPr txBox="1">
            <a:spLocks/>
          </p:cNvSpPr>
          <p:nvPr/>
        </p:nvSpPr>
        <p:spPr>
          <a:xfrm>
            <a:off x="838200" y="4775508"/>
            <a:ext cx="2242536" cy="679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FPN</a:t>
            </a:r>
          </a:p>
        </p:txBody>
      </p:sp>
    </p:spTree>
    <p:extLst>
      <p:ext uri="{BB962C8B-B14F-4D97-AF65-F5344CB8AC3E}">
        <p14:creationId xmlns:p14="http://schemas.microsoft.com/office/powerpoint/2010/main" val="189610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7835137-5160-4A6A-D8D6-F6FBD58DD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86" y="1539789"/>
            <a:ext cx="2103651" cy="514351"/>
          </a:xfrm>
        </p:spPr>
        <p:txBody>
          <a:bodyPr>
            <a:noAutofit/>
          </a:bodyPr>
          <a:lstStyle/>
          <a:p>
            <a:r>
              <a:rPr lang="en-US" dirty="0"/>
              <a:t>Skip / Residual connection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B07CDDB-A002-50DC-9166-49C8EA2496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718" y="2584097"/>
            <a:ext cx="2563177" cy="514350"/>
          </a:xfrm>
        </p:spPr>
        <p:txBody>
          <a:bodyPr>
            <a:noAutofit/>
          </a:bodyPr>
          <a:lstStyle/>
          <a:p>
            <a:r>
              <a:rPr lang="en-US" dirty="0"/>
              <a:t>Lateral connection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6DD08DE-7D23-02AE-608C-E7D6539EB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Novel loss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0680160-D9D7-891B-4486-832BE169A1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Affinity matrixes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79E8494-09F7-BC9C-4C80-B25185E56C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4284" y="1539789"/>
            <a:ext cx="5102680" cy="1010842"/>
          </a:xfrm>
        </p:spPr>
        <p:txBody>
          <a:bodyPr>
            <a:normAutofit/>
          </a:bodyPr>
          <a:lstStyle/>
          <a:p>
            <a:r>
              <a:rPr lang="en-US" sz="1600" dirty="0" err="1"/>
              <a:t>Upsample</a:t>
            </a:r>
            <a:r>
              <a:rPr lang="en-US" sz="1600" dirty="0"/>
              <a:t> the features from deeper layer with stride of 2. Then stack them on the features from shallower layer. </a:t>
            </a:r>
          </a:p>
          <a:p>
            <a:endParaRPr lang="en-US" sz="1600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7DEB83-2E36-FFBA-9EA5-CF98EAC9AE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0342" y="2550631"/>
            <a:ext cx="5102680" cy="1010842"/>
          </a:xfrm>
        </p:spPr>
        <p:txBody>
          <a:bodyPr>
            <a:noAutofit/>
          </a:bodyPr>
          <a:lstStyle/>
          <a:p>
            <a:r>
              <a:rPr lang="en-US" sz="1600" dirty="0"/>
              <a:t>Then, a convolutional layer with kernels of 1 × 1 is followed to fuse these stacked features. The fused feature preserves the spatial structure information of the image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02ECDB4F-18EA-6AD4-BDB3-64AD126666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US" sz="1600" dirty="0"/>
              <a:t>meanwhile, it owns strong discriminative capability for pixel classification, we propose a novel loss term for the network.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2A44653-CC4E-84A7-2774-38E97DFFE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372184"/>
          </a:xfrm>
        </p:spPr>
        <p:txBody>
          <a:bodyPr>
            <a:noAutofit/>
          </a:bodyPr>
          <a:lstStyle/>
          <a:p>
            <a:r>
              <a:rPr lang="en-US" sz="1600" dirty="0"/>
              <a:t>Two model-based spatial affinity matrixes are proposed, which are used to depict the pixel-level relationships in the input image and predicted category label map respectively, their cosine distance is backward propagated to the network.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11AE-8B66-AB02-76BB-6E41F505B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FCDE4-3494-5D30-FAAF-CE2FBECE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4703F-6D17-F868-4F17-14532CB7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Picture 7" descr="A picture containing businesscard, stationary, envelop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C2DA581-13E9-E511-9953-C8E4F4EA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934" y="-10651"/>
            <a:ext cx="2279066" cy="2945693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F7ED2A07-74EA-D6B7-8F04-B8E6251FA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111255"/>
            <a:ext cx="6805226" cy="2882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6EF568-D773-7552-D7EE-03942C6D6161}"/>
              </a:ext>
            </a:extLst>
          </p:cNvPr>
          <p:cNvSpPr txBox="1"/>
          <p:nvPr/>
        </p:nvSpPr>
        <p:spPr>
          <a:xfrm>
            <a:off x="1003177" y="186431"/>
            <a:ext cx="484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 for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F576F-E503-A627-A40A-8BE02901E247}"/>
              </a:ext>
            </a:extLst>
          </p:cNvPr>
          <p:cNvSpPr txBox="1"/>
          <p:nvPr/>
        </p:nvSpPr>
        <p:spPr>
          <a:xfrm>
            <a:off x="224490" y="802497"/>
            <a:ext cx="484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FPN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74EBA-B6A9-1361-3291-E1AF727D9223}"/>
              </a:ext>
            </a:extLst>
          </p:cNvPr>
          <p:cNvSpPr txBox="1"/>
          <p:nvPr/>
        </p:nvSpPr>
        <p:spPr>
          <a:xfrm>
            <a:off x="204186" y="3233975"/>
            <a:ext cx="484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SSPFPN</a:t>
            </a:r>
          </a:p>
        </p:txBody>
      </p:sp>
    </p:spTree>
    <p:extLst>
      <p:ext uri="{BB962C8B-B14F-4D97-AF65-F5344CB8AC3E}">
        <p14:creationId xmlns:p14="http://schemas.microsoft.com/office/powerpoint/2010/main" val="33886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38125"/>
            <a:ext cx="5111750" cy="523876"/>
          </a:xfrm>
        </p:spPr>
        <p:txBody>
          <a:bodyPr anchor="b">
            <a:normAutofit/>
          </a:bodyPr>
          <a:lstStyle/>
          <a:p>
            <a:r>
              <a:rPr lang="en-US" dirty="0"/>
              <a:t>Proposed structure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56C25AF-B791-93DA-0DBE-BE5F477B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409" y="855431"/>
            <a:ext cx="5111750" cy="40184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VGG19-Net pre-trained on ImageNet is used to extract feature maps of images with fixed input size of 224x224x3, the last feature map is in shape of 14x14x3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SSPFPN is then fuse the extracted feature maps with different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 object detection furthermore, if the objects in the image are all pixel-level ones in the image, this task is transformed to semantic image segmentation, which is a special object detection task.</a:t>
            </a:r>
          </a:p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1740EB9-F044-0011-1B3B-43CC1753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8DC73DB-FD23-B9FA-DDBB-98F4C9B6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54C2C2-9412-CC99-CA04-8DF36E3C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09" y="0"/>
            <a:ext cx="5263718" cy="363840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341EE5D-A5D8-F1A2-A47C-DA874C39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202" y="4228872"/>
            <a:ext cx="7574936" cy="262912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5B48663-EC2F-791F-36A4-06AFC85324DA}"/>
              </a:ext>
            </a:extLst>
          </p:cNvPr>
          <p:cNvSpPr/>
          <p:nvPr/>
        </p:nvSpPr>
        <p:spPr>
          <a:xfrm>
            <a:off x="7875568" y="3638401"/>
            <a:ext cx="1161900" cy="590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18836-AA93-7C04-9EF6-BB6051474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9" y="4550238"/>
            <a:ext cx="3895936" cy="145233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FA0E50BB-A719-6D35-E453-FE160A937156}"/>
              </a:ext>
            </a:extLst>
          </p:cNvPr>
          <p:cNvSpPr/>
          <p:nvPr/>
        </p:nvSpPr>
        <p:spPr>
          <a:xfrm>
            <a:off x="4004006" y="4988144"/>
            <a:ext cx="626165" cy="5851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5441C7-E69D-9673-25B5-F337A001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87" y="437666"/>
            <a:ext cx="9391006" cy="6104153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55591-042D-0CAE-B529-929C1310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8CF-DB2A-B586-B63F-D302393CD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0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A7298-97B9-7648-80E6-A213D391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53B90-9AD8-8261-7B53-8C3CB0ED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6F8C5-716C-396D-6DBC-769DEDEF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C1B61-8871-8E77-DC33-B2A1E131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496639" cy="767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5A1CBC-759A-50AE-3E27-7E391B10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022"/>
            <a:ext cx="5991225" cy="523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5D1F1A-6A89-3540-3AC5-9DD0C72D7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354" y="1526012"/>
            <a:ext cx="7962900" cy="323850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0E43FB86-8A28-BE89-B248-78296DE5A289}"/>
              </a:ext>
            </a:extLst>
          </p:cNvPr>
          <p:cNvSpPr/>
          <p:nvPr/>
        </p:nvSpPr>
        <p:spPr>
          <a:xfrm>
            <a:off x="1469871" y="1450754"/>
            <a:ext cx="2254928" cy="47322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Lateral connection</a:t>
            </a:r>
          </a:p>
          <a:p>
            <a:pPr algn="ctr"/>
            <a:endParaRPr lang="en-US" dirty="0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9821B2EF-7C9A-B7FF-969B-2BBA9825BD7A}"/>
              </a:ext>
            </a:extLst>
          </p:cNvPr>
          <p:cNvSpPr/>
          <p:nvPr/>
        </p:nvSpPr>
        <p:spPr>
          <a:xfrm>
            <a:off x="1326472" y="1849862"/>
            <a:ext cx="972845" cy="47322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  <a:p>
            <a:pPr algn="ctr"/>
            <a:r>
              <a:rPr lang="en-US" dirty="0"/>
              <a:t>X2</a:t>
            </a:r>
            <a:endParaRPr lang="en-US" sz="1800" dirty="0"/>
          </a:p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C9378E-3BE8-E8DD-7531-20BEFF48C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913" y="1915024"/>
            <a:ext cx="4686300" cy="342900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F62C2E95-64BF-5467-233F-515E8948BFEB}"/>
              </a:ext>
            </a:extLst>
          </p:cNvPr>
          <p:cNvSpPr/>
          <p:nvPr/>
        </p:nvSpPr>
        <p:spPr>
          <a:xfrm>
            <a:off x="615087" y="1450754"/>
            <a:ext cx="854784" cy="166994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051F67-15D7-2C5D-E4DB-CCC8C3543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28578"/>
            <a:ext cx="5086350" cy="3619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0B0EE0-99CA-FDAA-CB25-E3DDA9E00215}"/>
              </a:ext>
            </a:extLst>
          </p:cNvPr>
          <p:cNvSpPr txBox="1"/>
          <p:nvPr/>
        </p:nvSpPr>
        <p:spPr>
          <a:xfrm>
            <a:off x="7093213" y="1888592"/>
            <a:ext cx="438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neighbor </a:t>
            </a:r>
            <a:r>
              <a:rPr lang="en-US" dirty="0" err="1"/>
              <a:t>upsampling</a:t>
            </a:r>
            <a:r>
              <a:rPr lang="en-US" dirty="0"/>
              <a:t> by default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B55EF40C-0E2B-60A9-7C73-A3C70AF2435B}"/>
              </a:ext>
            </a:extLst>
          </p:cNvPr>
          <p:cNvSpPr/>
          <p:nvPr/>
        </p:nvSpPr>
        <p:spPr>
          <a:xfrm>
            <a:off x="615087" y="3484340"/>
            <a:ext cx="854784" cy="166994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D3602B2E-7E59-FC2E-73CD-3CF200C61952}"/>
              </a:ext>
            </a:extLst>
          </p:cNvPr>
          <p:cNvSpPr/>
          <p:nvPr/>
        </p:nvSpPr>
        <p:spPr>
          <a:xfrm>
            <a:off x="1469871" y="3504134"/>
            <a:ext cx="2254928" cy="47322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Lateral connection</a:t>
            </a:r>
          </a:p>
          <a:p>
            <a:pPr algn="ctr"/>
            <a:endParaRPr lang="en-US" dirty="0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CB4E49E4-999F-BCA8-F04E-A0B88A5D279E}"/>
              </a:ext>
            </a:extLst>
          </p:cNvPr>
          <p:cNvSpPr/>
          <p:nvPr/>
        </p:nvSpPr>
        <p:spPr>
          <a:xfrm>
            <a:off x="1326472" y="3903242"/>
            <a:ext cx="972845" cy="47322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  <a:p>
            <a:pPr algn="ctr"/>
            <a:r>
              <a:rPr lang="en-US" dirty="0"/>
              <a:t>X2</a:t>
            </a:r>
            <a:endParaRPr lang="en-US" sz="1800" dirty="0"/>
          </a:p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43CCFF-BD8E-6EB8-BB1A-4F85F9E04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607" y="3541737"/>
            <a:ext cx="8096250" cy="3714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5ADE23-A97A-E53E-4642-F6E2EFCB8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913" y="3958978"/>
            <a:ext cx="4781550" cy="342900"/>
          </a:xfrm>
          <a:prstGeom prst="rect">
            <a:avLst/>
          </a:prstGeom>
        </p:spPr>
      </p:pic>
      <p:sp>
        <p:nvSpPr>
          <p:cNvPr id="43" name="Arrow: Left 42">
            <a:extLst>
              <a:ext uri="{FF2B5EF4-FFF2-40B4-BE49-F238E27FC236}">
                <a16:creationId xmlns:a16="http://schemas.microsoft.com/office/drawing/2014/main" id="{DA7460C5-D4C0-D39E-B8E0-36AEEE138552}"/>
              </a:ext>
            </a:extLst>
          </p:cNvPr>
          <p:cNvSpPr/>
          <p:nvPr/>
        </p:nvSpPr>
        <p:spPr>
          <a:xfrm>
            <a:off x="5229749" y="3048548"/>
            <a:ext cx="2254928" cy="47322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  <a:p>
            <a:pPr algn="ctr"/>
            <a:r>
              <a:rPr lang="en-US" dirty="0"/>
              <a:t>S</a:t>
            </a:r>
            <a:r>
              <a:rPr lang="en-US" sz="1800" dirty="0"/>
              <a:t>kip connection</a:t>
            </a:r>
          </a:p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1FDBF0-C1B3-5C22-06B5-AE1DF96E2718}"/>
              </a:ext>
            </a:extLst>
          </p:cNvPr>
          <p:cNvSpPr txBox="1"/>
          <p:nvPr/>
        </p:nvSpPr>
        <p:spPr>
          <a:xfrm>
            <a:off x="615087" y="4831310"/>
            <a:ext cx="2110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… 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8702DB9-93D1-E204-3711-C6FC100A7029}"/>
              </a:ext>
            </a:extLst>
          </p:cNvPr>
          <p:cNvSpPr/>
          <p:nvPr/>
        </p:nvSpPr>
        <p:spPr>
          <a:xfrm>
            <a:off x="1743846" y="5210948"/>
            <a:ext cx="1212418" cy="78827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9CAD1B8-33F1-2CB8-D6DE-CEC6093997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612" y="4991002"/>
            <a:ext cx="9135536" cy="1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F9A1-5308-FF5F-2EBD-A0A583C5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1973" y="2554438"/>
            <a:ext cx="3414204" cy="504887"/>
          </a:xfrm>
        </p:spPr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82FAE-916D-35D8-AEB6-FF177C86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BEDFF-3901-48C1-3B92-90E1A13A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SSPFP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70AD2-2704-4F2F-FD20-70EFE0A7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5F322-2CB5-9114-DF37-5C8946A5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77" y="3074208"/>
            <a:ext cx="5264107" cy="928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C36A2-AAED-36F0-E2C6-08EF5D511311}"/>
              </a:ext>
            </a:extLst>
          </p:cNvPr>
          <p:cNvSpPr txBox="1"/>
          <p:nvPr/>
        </p:nvSpPr>
        <p:spPr>
          <a:xfrm>
            <a:off x="838200" y="4359252"/>
            <a:ext cx="9978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    </a:t>
            </a:r>
            <a:r>
              <a:rPr lang="en-US" dirty="0">
                <a:sym typeface="Wingdings" panose="05000000000000000000" pitchFamily="2" charset="2"/>
              </a:rPr>
              <a:t>  </a:t>
            </a:r>
            <a:r>
              <a:rPr lang="en-US" dirty="0"/>
              <a:t>classification loss (</a:t>
            </a:r>
            <a:r>
              <a:rPr lang="en-US" dirty="0" err="1"/>
              <a:t>softmax</a:t>
            </a:r>
            <a:r>
              <a:rPr lang="en-US" dirty="0"/>
              <a:t> loss categorical </a:t>
            </a:r>
            <a:r>
              <a:rPr lang="en-US" dirty="0" err="1"/>
              <a:t>crossentropy</a:t>
            </a:r>
            <a:r>
              <a:rPr lang="en-US" dirty="0"/>
              <a:t>)</a:t>
            </a:r>
          </a:p>
          <a:p>
            <a:r>
              <a:rPr lang="el-GR" i="1" dirty="0">
                <a:sym typeface="Wingdings" panose="05000000000000000000" pitchFamily="2" charset="2"/>
              </a:rPr>
              <a:t>γ</a:t>
            </a:r>
            <a:r>
              <a:rPr lang="en-US" i="1" dirty="0"/>
              <a:t>   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>
                <a:sym typeface="Wingdings" panose="05000000000000000000" pitchFamily="2" charset="2"/>
              </a:rPr>
              <a:t>   </a:t>
            </a:r>
            <a:r>
              <a:rPr lang="en-US" dirty="0">
                <a:sym typeface="Wingdings" panose="05000000000000000000" pitchFamily="2" charset="2"/>
              </a:rPr>
              <a:t>is a constant used</a:t>
            </a:r>
            <a:r>
              <a:rPr lang="en-US" dirty="0"/>
              <a:t> to adjust the two aspects in the equation The bigger the γ , the more 	important the pixel classification and the less important </a:t>
            </a:r>
            <a:r>
              <a:rPr lang="en-US"/>
              <a:t>the spatial </a:t>
            </a:r>
            <a:r>
              <a:rPr lang="en-US" dirty="0"/>
              <a:t>affinity.</a:t>
            </a:r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>
                <a:sym typeface="Wingdings" panose="05000000000000000000" pitchFamily="2" charset="2"/>
              </a:rPr>
              <a:t>    proposed loss term</a:t>
            </a:r>
            <a:r>
              <a:rPr lang="en-US" dirty="0"/>
              <a:t> that emphasizes the pixel-pair-based similarity in the image</a:t>
            </a:r>
          </a:p>
          <a:p>
            <a:r>
              <a:rPr lang="en-US" dirty="0"/>
              <a:t>	(It’s a cosine loss term based on two constructed affinity matrices)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79060D-4C8B-2857-FF28-69777BFF4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44" y="5441705"/>
            <a:ext cx="191608" cy="326861"/>
          </a:xfrm>
          <a:prstGeom prst="rect">
            <a:avLst/>
          </a:prstGeom>
        </p:spPr>
      </p:pic>
      <p:pic>
        <p:nvPicPr>
          <p:cNvPr id="12" name="Picture 11" descr="Graphical user interface, text, application">
            <a:extLst>
              <a:ext uri="{FF2B5EF4-FFF2-40B4-BE49-F238E27FC236}">
                <a16:creationId xmlns:a16="http://schemas.microsoft.com/office/drawing/2014/main" id="{D94C6EE7-DD30-AC3E-61BC-797B09D9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177"/>
            <a:ext cx="9605913" cy="1960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742D5D-B7D9-1973-0A2A-2FCAD03C5728}"/>
              </a:ext>
            </a:extLst>
          </p:cNvPr>
          <p:cNvSpPr txBox="1"/>
          <p:nvPr/>
        </p:nvSpPr>
        <p:spPr>
          <a:xfrm>
            <a:off x="0" y="2034668"/>
            <a:ext cx="62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Stochastic Gradient Descent tuned as described in the paper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F1459B2-ECEE-5DBB-DDD9-5B5C55692E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25084" y="2019785"/>
            <a:ext cx="4572000" cy="787094"/>
          </a:xfrm>
          <a:prstGeom prst="bentConnector3">
            <a:avLst>
              <a:gd name="adj1" fmla="val -29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82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purl.org/dc/dcmitype/"/>
    <ds:schemaRef ds:uri="http://purl.org/dc/terms/"/>
    <ds:schemaRef ds:uri="230e9df3-be65-4c73-a93b-d1236ebd677e"/>
    <ds:schemaRef ds:uri="http://www.w3.org/XML/1998/namespace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16c05727-aa75-4e4a-9b5f-8a80a11658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15999</TotalTime>
  <Words>1429</Words>
  <Application>Microsoft Office PowerPoint</Application>
  <PresentationFormat>Widescreen</PresentationFormat>
  <Paragraphs>281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Söhne</vt:lpstr>
      <vt:lpstr>Arial</vt:lpstr>
      <vt:lpstr>Calibri</vt:lpstr>
      <vt:lpstr>Cambria Math</vt:lpstr>
      <vt:lpstr>Consolas</vt:lpstr>
      <vt:lpstr>Courier New</vt:lpstr>
      <vt:lpstr>Roboto</vt:lpstr>
      <vt:lpstr>Tenorite</vt:lpstr>
      <vt:lpstr>Wingdings</vt:lpstr>
      <vt:lpstr>Office Theme</vt:lpstr>
      <vt:lpstr>Spatial Structure preserving feature pyramid network (SSPFPN)</vt:lpstr>
      <vt:lpstr>Contents</vt:lpstr>
      <vt:lpstr>INTRODUCTION</vt:lpstr>
      <vt:lpstr>FCN</vt:lpstr>
      <vt:lpstr>PowerPoint Presentation</vt:lpstr>
      <vt:lpstr>Proposed structure</vt:lpstr>
      <vt:lpstr>PowerPoint Presentation</vt:lpstr>
      <vt:lpstr>PowerPoint Presentation</vt:lpstr>
      <vt:lpstr>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Structure preserving feature pyramid network (SSPFPN)</dc:title>
  <dc:creator>Lan, Hao (UMSL-Student)</dc:creator>
  <cp:lastModifiedBy>Lan, Hao (UMSL-Student)</cp:lastModifiedBy>
  <cp:revision>24</cp:revision>
  <dcterms:created xsi:type="dcterms:W3CDTF">2023-04-17T04:02:40Z</dcterms:created>
  <dcterms:modified xsi:type="dcterms:W3CDTF">2023-05-05T03:26:16Z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